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9" r:id="rId14"/>
    <p:sldId id="272" r:id="rId15"/>
    <p:sldId id="273" r:id="rId16"/>
    <p:sldId id="275" r:id="rId17"/>
    <p:sldId id="277" r:id="rId18"/>
    <p:sldId id="278" r:id="rId19"/>
    <p:sldId id="279" r:id="rId20"/>
    <p:sldId id="284" r:id="rId21"/>
    <p:sldId id="280" r:id="rId22"/>
    <p:sldId id="282" r:id="rId23"/>
    <p:sldId id="283" r:id="rId24"/>
    <p:sldId id="281" r:id="rId25"/>
    <p:sldId id="271" r:id="rId26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5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6E3ADC-F1F6-473C-B3AE-5FF142A70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45578-E595-45CD-81AC-A3EA49C4C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EC2F-1C98-4EC3-9CD7-DFE0075AC1A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290EA7-8BDF-4B8A-B8FD-A3E428BB6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69C664-6C9F-4D67-82DF-CBAE01C77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1348-A04F-40F4-B1EB-47883104C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802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E7657-E8D8-4A64-98A1-1712F2EEE73A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304A-2638-4693-AE74-92A98A62BF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2297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5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13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EDF0C-E937-41E3-B103-C396708A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4994F9-0660-47F8-A12D-EFA95771D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9D70E-1FAF-4E25-99F5-CC189D6E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DBEEDE-4F9B-4524-A9A5-4B61426A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0D5A3-8C91-49E5-BF9E-678B3390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71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35C80-FCF3-48DE-8AC6-601EEDFD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9ED909-EA88-4EA9-9E81-3087E3E0F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7911B-C405-44AB-8A4E-23ECE28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CA47E-5AC4-4DEA-AD42-C2A0797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D576D-7D54-4FEE-BE76-7A8459F1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43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FA27E-4634-45CC-938A-4E381660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E73906-1AA5-4691-A824-C3941D75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8B8A9-270E-457A-AF7A-29166C0B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B4AC4D-6302-4576-9993-E0EC0BE6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FB76B-96AF-4F2E-A9C2-F30618F5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24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E64F8-9CC8-4BDD-A397-B55362A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68149-D1A6-4DB3-9F1A-500312B3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3B7F3E-6213-4CA3-BFE0-7DF86D4AC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C0112-D1A4-4FB6-9BEE-DE257F92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0FA29D-C33B-4742-A811-966D75D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1B1B37-77CF-4710-A0C7-635970B6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06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20B6E-0160-4FB7-8346-F959E226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B1F931-9126-425C-8E67-F4F9D4382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172880-8904-429F-99D8-4F5542FC2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130ACD-4A14-4B10-91FE-B04FC49D3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72CDD6-3491-420E-AFCD-77CF14A2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E00E10-32DB-473A-B3AD-B37B0D7C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63DCE45-3047-463C-9F9F-65C7F5DD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B2524F-E3B3-4C91-B528-9002EA9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A2E20-D0E4-4A7B-BCD3-76AC3149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258388-3B3B-465F-9C49-86CE0CF9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320D4F-CC36-4911-97DF-53BA82D2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1E409-DCDB-4A53-B52E-F942970A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78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47209B-4245-445E-A354-8ED4A069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6266FB-59BD-4568-884D-B7D75C7A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A69E8B-FC75-4D13-BAE7-2CBAFD69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15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8CE65-3C5A-40F9-B380-62260803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C0593-A63A-469E-B8EF-15C47CE6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66D3E9-4221-4F27-AA54-901B8A73D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4CBA85-8CBA-4A5E-98A9-C2F0D684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08311F-D9AC-4029-847C-892818A2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BF98A8-12FA-4DE0-ACE1-58D883C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8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E120E7-2C35-4054-92FC-687AFBD1E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83" y="33089"/>
            <a:ext cx="984019" cy="8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6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C76F5-6A81-46AE-83E4-97ADAB1A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9D9F19-3C11-4240-B908-B4ABCBC69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1B5B89-0235-4060-A4CD-2A967CE7D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1F771B-6E21-4C74-80D2-A10D55B6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C85235-9EAE-4D50-BF55-C2A0C4E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37125A-E6F4-48CF-8627-63CFEDBB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27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CABEC-A071-4351-8D10-37562136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7DFD66-77DD-4CB3-8E29-1E681AB7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DE01F7-B8BF-4275-9A22-4791A8DC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CCFE70-3ED2-40C8-B0B8-6FE58512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E44C4-4865-47E1-BD79-93932E7D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0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379EEEB-2F46-4550-A78F-C9552DE87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07BC6B-0E1F-41F1-9E11-93C60A5D5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3C1018-18F5-4848-9F4E-D169E362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24ED97-65AF-4E4C-94AC-6B09CA0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A812-F431-43F8-9F11-FA3D2623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68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4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4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1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46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4EB9E0-813A-4743-AC24-423CD9DF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3A806D-6D8E-49F9-8F5C-3FD0318D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EC436B-1877-458D-8F23-43F8F2536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D1DD-FA28-4D79-AC3D-C937326E827B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233E11-E6AE-4C5F-A221-C6849969F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E9731-8ECB-4E69-8ABD-9502D9A1A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99DE-771B-4E5E-B051-164EE6343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?lang=de" TargetMode="External"/><Relationship Id="rId2" Type="http://schemas.openxmlformats.org/officeDocument/2006/relationships/hyperlink" Target="https://learningapps.org/abou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infoportal/service/datenschutz/muster/einwilligungserklaerungen/" TargetMode="External"/><Relationship Id="rId2" Type="http://schemas.openxmlformats.org/officeDocument/2006/relationships/hyperlink" Target="https://www.mebis.bayern.de/infoportal/service/datenschutz/muster/datenschutz-in-der-schu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mebis.bayern.de/infoportal/tutorials/weitere/koordinator/handbuch-fuer-mebis-koordinatoren/" TargetMode="External"/><Relationship Id="rId4" Type="http://schemas.openxmlformats.org/officeDocument/2006/relationships/hyperlink" Target="https://www.mebis.bayern.de/infoportal/service/datenschutz/muster/hinweise-zum-umgang-mit-sozialen-mediennetzwerk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1628800"/>
            <a:ext cx="2559351" cy="12701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mebis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45224"/>
            <a:ext cx="3524250" cy="6191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C9E989-AF10-4B49-A350-6E25D8779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104656" cy="910431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856BFC8F-AA19-4BED-A470-BAD9A8417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016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2527" y="728151"/>
            <a:ext cx="2812936" cy="756633"/>
          </a:xfrm>
        </p:spPr>
        <p:txBody>
          <a:bodyPr/>
          <a:lstStyle/>
          <a:p>
            <a:r>
              <a:rPr lang="de-DE" dirty="0"/>
              <a:t>Mediathek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36" y="1988840"/>
            <a:ext cx="8604448" cy="158812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2636" y="3828445"/>
            <a:ext cx="829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Zusätzlich bietet </a:t>
            </a:r>
            <a:r>
              <a:rPr lang="de-DE" dirty="0" err="1"/>
              <a:t>mebis</a:t>
            </a:r>
            <a:r>
              <a:rPr lang="de-DE" dirty="0"/>
              <a:t> in der Mediathek Zugriff auf das zuständige Medienzentrum 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1713C-7003-4C84-9DB0-CBCAB630FF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1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1202" y="665901"/>
            <a:ext cx="3100968" cy="818839"/>
          </a:xfrm>
        </p:spPr>
        <p:txBody>
          <a:bodyPr/>
          <a:lstStyle/>
          <a:p>
            <a:r>
              <a:rPr lang="de-DE" dirty="0" err="1"/>
              <a:t>teachSHARE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759133"/>
            <a:ext cx="8624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teachSHARE</a:t>
            </a:r>
            <a:r>
              <a:rPr lang="de-DE" dirty="0"/>
              <a:t> bietet die Möglichkeit auf die Kurse anderer Nutzer von </a:t>
            </a:r>
            <a:r>
              <a:rPr lang="de-DE" dirty="0" err="1"/>
              <a:t>mebis</a:t>
            </a:r>
            <a:r>
              <a:rPr lang="de-DE" dirty="0"/>
              <a:t> zuzugreifen,</a:t>
            </a:r>
          </a:p>
          <a:p>
            <a:r>
              <a:rPr lang="de-DE" dirty="0"/>
              <a:t>bzw. selbst Kurse anzubieten.</a:t>
            </a:r>
          </a:p>
          <a:p>
            <a:endParaRPr lang="de-DE" dirty="0"/>
          </a:p>
          <a:p>
            <a:r>
              <a:rPr lang="de-DE" dirty="0"/>
              <a:t>Kurs: Onlineangebot von Lehrern für andere Lehrer oder Schüler (Reicht vom Bereitstellen</a:t>
            </a:r>
          </a:p>
          <a:p>
            <a:r>
              <a:rPr lang="de-DE" dirty="0"/>
              <a:t>von Arbeitsmaterialien bis zu Selbstlernprogrammen).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DF903E-D2CD-4E6F-8DE4-B1415827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4077072"/>
            <a:ext cx="7501468" cy="192624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2B720DD-BB32-4C85-B114-9675AFEEDA58}"/>
              </a:ext>
            </a:extLst>
          </p:cNvPr>
          <p:cNvCxnSpPr/>
          <p:nvPr/>
        </p:nvCxnSpPr>
        <p:spPr>
          <a:xfrm flipV="1">
            <a:off x="6444208" y="3861048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6D98BA7-B78D-4E21-85FF-7BBD3AF0A69F}"/>
              </a:ext>
            </a:extLst>
          </p:cNvPr>
          <p:cNvSpPr txBox="1"/>
          <p:nvPr/>
        </p:nvSpPr>
        <p:spPr>
          <a:xfrm>
            <a:off x="6748526" y="3489991"/>
            <a:ext cx="201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 den Hut klicken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9795ED-57AC-48D3-BACF-B98C2C3E3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37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799" y="0"/>
            <a:ext cx="7543800" cy="1450757"/>
          </a:xfrm>
        </p:spPr>
        <p:txBody>
          <a:bodyPr>
            <a:normAutofit/>
          </a:bodyPr>
          <a:lstStyle/>
          <a:p>
            <a:r>
              <a:rPr lang="de-DE" dirty="0"/>
              <a:t>Fortbildungsangebote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1"/>
            <a:ext cx="5064005" cy="17281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8505BD-245F-49CA-9D37-6EF5F06BA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6" t="21601" r="9440" b="8535"/>
          <a:stretch/>
        </p:blipFill>
        <p:spPr>
          <a:xfrm>
            <a:off x="3059832" y="3415439"/>
            <a:ext cx="3939218" cy="280831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41CD112-9057-4ACB-A89F-61ED0B04BFAC}"/>
              </a:ext>
            </a:extLst>
          </p:cNvPr>
          <p:cNvCxnSpPr/>
          <p:nvPr/>
        </p:nvCxnSpPr>
        <p:spPr>
          <a:xfrm flipH="1" flipV="1">
            <a:off x="1979712" y="3861048"/>
            <a:ext cx="3888432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E47FA5AE-D49B-4CE3-8D8A-48CB8345E1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49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21038"/>
            <a:ext cx="7543800" cy="1450757"/>
          </a:xfrm>
        </p:spPr>
        <p:txBody>
          <a:bodyPr>
            <a:normAutofit/>
          </a:bodyPr>
          <a:lstStyle/>
          <a:p>
            <a:r>
              <a:rPr lang="de-DE" dirty="0"/>
              <a:t>Kurse erstellen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971A514-3F60-4D15-9BA4-41DB3EA4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" y="2420888"/>
            <a:ext cx="6911581" cy="3533443"/>
          </a:xfrm>
          <a:prstGeom prst="rect">
            <a:avLst/>
          </a:prstGeom>
        </p:spPr>
      </p:pic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374DBB8-E66A-46AA-8B2F-A9F8D69D5714}"/>
              </a:ext>
            </a:extLst>
          </p:cNvPr>
          <p:cNvSpPr/>
          <p:nvPr/>
        </p:nvSpPr>
        <p:spPr>
          <a:xfrm>
            <a:off x="6460987" y="224709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6E3837-A687-4705-87FA-97DE34307340}"/>
              </a:ext>
            </a:extLst>
          </p:cNvPr>
          <p:cNvSpPr txBox="1"/>
          <p:nvPr/>
        </p:nvSpPr>
        <p:spPr>
          <a:xfrm>
            <a:off x="7202298" y="2251285"/>
            <a:ext cx="189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Hier Kurs erstellen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4929377-518E-4A94-AB62-65056CBBE8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52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Kurse erstellen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2" y="1988840"/>
            <a:ext cx="9036496" cy="3050318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0347260-2569-4A75-966A-6ACB10CA9ABD}"/>
              </a:ext>
            </a:extLst>
          </p:cNvPr>
          <p:cNvSpPr/>
          <p:nvPr/>
        </p:nvSpPr>
        <p:spPr>
          <a:xfrm>
            <a:off x="4166585" y="350100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04B41A-D8C1-4FA6-8EFE-7553C2D1AD70}"/>
              </a:ext>
            </a:extLst>
          </p:cNvPr>
          <p:cNvSpPr txBox="1"/>
          <p:nvPr/>
        </p:nvSpPr>
        <p:spPr>
          <a:xfrm>
            <a:off x="4594860" y="3424354"/>
            <a:ext cx="34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Format „</a:t>
            </a:r>
            <a:r>
              <a:rPr lang="de-DE" dirty="0" err="1"/>
              <a:t>Grid</a:t>
            </a:r>
            <a:r>
              <a:rPr lang="de-DE" dirty="0"/>
              <a:t>“ ist sehr übersichtlich</a:t>
            </a:r>
          </a:p>
        </p:txBody>
      </p:sp>
      <p:sp>
        <p:nvSpPr>
          <p:cNvPr id="6" name="Pfeil: gebogen 5">
            <a:extLst>
              <a:ext uri="{FF2B5EF4-FFF2-40B4-BE49-F238E27FC236}">
                <a16:creationId xmlns:a16="http://schemas.microsoft.com/office/drawing/2014/main" id="{F1627393-509F-4884-88AD-CD225AF2EA85}"/>
              </a:ext>
            </a:extLst>
          </p:cNvPr>
          <p:cNvSpPr/>
          <p:nvPr/>
        </p:nvSpPr>
        <p:spPr>
          <a:xfrm>
            <a:off x="5580112" y="2924943"/>
            <a:ext cx="288032" cy="2757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0309B5-FC2D-4C82-A218-6681D6EA60F1}"/>
              </a:ext>
            </a:extLst>
          </p:cNvPr>
          <p:cNvSpPr txBox="1"/>
          <p:nvPr/>
        </p:nvSpPr>
        <p:spPr>
          <a:xfrm>
            <a:off x="5843491" y="2799843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Bitte richtig einsortieren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884BF7-B271-4B25-8A21-BBA066FF34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32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Anwendungsmöglichkeiten von </a:t>
            </a:r>
            <a:r>
              <a:rPr lang="de-DE" dirty="0" err="1"/>
              <a:t>mebis</a:t>
            </a:r>
            <a:r>
              <a:rPr lang="de-DE" dirty="0"/>
              <a:t>: Kurse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37361"/>
            <a:ext cx="6120680" cy="4567941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7504" y="2204864"/>
            <a:ext cx="8259256" cy="576064"/>
            <a:chOff x="107504" y="2204864"/>
            <a:chExt cx="8259256" cy="576064"/>
          </a:xfrm>
        </p:grpSpPr>
        <p:sp>
          <p:nvSpPr>
            <p:cNvPr id="5" name="Rechteck 4"/>
            <p:cNvSpPr/>
            <p:nvPr/>
          </p:nvSpPr>
          <p:spPr>
            <a:xfrm>
              <a:off x="107504" y="2204864"/>
              <a:ext cx="5400600" cy="576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458417" y="2308230"/>
              <a:ext cx="1908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7030A0"/>
                  </a:solidFill>
                </a:rPr>
                <a:t>Namen des Kurses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07504" y="2924944"/>
            <a:ext cx="8502656" cy="432048"/>
            <a:chOff x="107504" y="2924944"/>
            <a:chExt cx="8502656" cy="432048"/>
          </a:xfrm>
        </p:grpSpPr>
        <p:sp>
          <p:nvSpPr>
            <p:cNvPr id="8" name="Rechteck 7"/>
            <p:cNvSpPr/>
            <p:nvPr/>
          </p:nvSpPr>
          <p:spPr>
            <a:xfrm>
              <a:off x="107504" y="2924944"/>
              <a:ext cx="3888432" cy="43204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458417" y="2956302"/>
              <a:ext cx="2151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B050"/>
                  </a:solidFill>
                </a:rPr>
                <a:t>Bausteine des Kurses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23528" y="3717032"/>
            <a:ext cx="8586931" cy="440485"/>
            <a:chOff x="323528" y="3717032"/>
            <a:chExt cx="8586931" cy="440485"/>
          </a:xfrm>
        </p:grpSpPr>
        <p:sp>
          <p:nvSpPr>
            <p:cNvPr id="11" name="Textfeld 10"/>
            <p:cNvSpPr txBox="1"/>
            <p:nvPr/>
          </p:nvSpPr>
          <p:spPr>
            <a:xfrm>
              <a:off x="6427343" y="3788185"/>
              <a:ext cx="248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Inhalt(e) eines Bausteins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23528" y="3717032"/>
              <a:ext cx="5688632" cy="4404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5819397-2EDC-48D6-A349-0563C7E322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6284" y="552698"/>
            <a:ext cx="7543800" cy="689271"/>
          </a:xfrm>
        </p:spPr>
        <p:txBody>
          <a:bodyPr>
            <a:normAutofit fontScale="90000"/>
          </a:bodyPr>
          <a:lstStyle/>
          <a:p>
            <a:r>
              <a:rPr lang="de-DE" dirty="0"/>
              <a:t>Kurse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37361"/>
            <a:ext cx="6120680" cy="4567941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5076056" y="1737361"/>
            <a:ext cx="3940703" cy="1477328"/>
            <a:chOff x="5076056" y="1737361"/>
            <a:chExt cx="3940703" cy="1477328"/>
          </a:xfrm>
        </p:grpSpPr>
        <p:sp>
          <p:nvSpPr>
            <p:cNvPr id="3" name="Rechteck 2"/>
            <p:cNvSpPr/>
            <p:nvPr/>
          </p:nvSpPr>
          <p:spPr>
            <a:xfrm>
              <a:off x="5076056" y="1737361"/>
              <a:ext cx="864096" cy="1794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257029" y="1737361"/>
              <a:ext cx="27597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Wechsel zwischen dem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Bearbeitungsmodus und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dem </a:t>
              </a:r>
              <a:r>
                <a:rPr lang="de-DE" dirty="0" err="1">
                  <a:solidFill>
                    <a:srgbClr val="FF0000"/>
                  </a:solidFill>
                </a:rPr>
                <a:t>Betrachtermodus</a:t>
              </a:r>
              <a:r>
                <a:rPr lang="de-DE" dirty="0">
                  <a:solidFill>
                    <a:srgbClr val="FF0000"/>
                  </a:solidFill>
                </a:rPr>
                <a:t>. Für 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Bearbeitung unbedingt 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Einschalten!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195736" y="5301208"/>
            <a:ext cx="6245428" cy="648072"/>
            <a:chOff x="2195736" y="5301208"/>
            <a:chExt cx="6245428" cy="648072"/>
          </a:xfrm>
        </p:grpSpPr>
        <p:sp>
          <p:nvSpPr>
            <p:cNvPr id="16" name="Rechteck 15"/>
            <p:cNvSpPr/>
            <p:nvPr/>
          </p:nvSpPr>
          <p:spPr>
            <a:xfrm>
              <a:off x="2195736" y="5301208"/>
              <a:ext cx="1944216" cy="6480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372200" y="5440578"/>
              <a:ext cx="206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7030A0"/>
                  </a:solidFill>
                </a:rPr>
                <a:t>Den Kurs verwalten.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E2A27F8A-B972-406F-ACBC-045FA2A06E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514583"/>
            <a:ext cx="7543800" cy="756633"/>
          </a:xfrm>
        </p:spPr>
        <p:txBody>
          <a:bodyPr>
            <a:normAutofit/>
          </a:bodyPr>
          <a:lstStyle/>
          <a:p>
            <a:r>
              <a:rPr lang="de-DE" dirty="0"/>
              <a:t>Kurse bearbeiten: Überblick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DB209D-649E-4432-AD37-50A72C61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8" y="1942972"/>
            <a:ext cx="4908275" cy="422233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E38D2EB-B736-44ED-8308-1FD587308D80}"/>
              </a:ext>
            </a:extLst>
          </p:cNvPr>
          <p:cNvSpPr txBox="1"/>
          <p:nvPr/>
        </p:nvSpPr>
        <p:spPr>
          <a:xfrm>
            <a:off x="5901689" y="3422340"/>
            <a:ext cx="2878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Hier können Sie Material</a:t>
            </a:r>
          </a:p>
          <a:p>
            <a:r>
              <a:rPr lang="de-DE" dirty="0"/>
              <a:t>oder Aktivitäten erstellen</a:t>
            </a:r>
          </a:p>
          <a:p>
            <a:r>
              <a:rPr lang="de-DE" dirty="0"/>
              <a:t>und bereitstellen. Klicken Sie</a:t>
            </a:r>
          </a:p>
          <a:p>
            <a:r>
              <a:rPr lang="de-DE" dirty="0"/>
              <a:t>eine der Möglichkeiten an.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D99486E-9689-4670-8CAE-B7FD37AC65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688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22549"/>
            <a:ext cx="7543800" cy="720080"/>
          </a:xfrm>
        </p:spPr>
        <p:txBody>
          <a:bodyPr>
            <a:normAutofit/>
          </a:bodyPr>
          <a:lstStyle/>
          <a:p>
            <a:r>
              <a:rPr lang="de-DE" dirty="0"/>
              <a:t>Dateien bereitstellen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7361"/>
            <a:ext cx="8296330" cy="4392488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2483768" y="4365104"/>
            <a:ext cx="4546385" cy="720080"/>
            <a:chOff x="2483768" y="4365104"/>
            <a:chExt cx="4546385" cy="720080"/>
          </a:xfrm>
        </p:grpSpPr>
        <p:sp>
          <p:nvSpPr>
            <p:cNvPr id="3" name="Rechteck 2"/>
            <p:cNvSpPr/>
            <p:nvPr/>
          </p:nvSpPr>
          <p:spPr>
            <a:xfrm>
              <a:off x="2483768" y="4365104"/>
              <a:ext cx="648072" cy="7200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275856" y="4540478"/>
              <a:ext cx="375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70C0"/>
                  </a:solidFill>
                </a:rPr>
                <a:t>Dateien per </a:t>
              </a:r>
              <a:r>
                <a:rPr lang="de-DE" dirty="0" err="1">
                  <a:solidFill>
                    <a:srgbClr val="0070C0"/>
                  </a:solidFill>
                </a:rPr>
                <a:t>drag</a:t>
              </a:r>
              <a:r>
                <a:rPr lang="de-DE" dirty="0">
                  <a:solidFill>
                    <a:srgbClr val="0070C0"/>
                  </a:solidFill>
                </a:rPr>
                <a:t> </a:t>
              </a:r>
              <a:r>
                <a:rPr lang="de-DE" dirty="0" err="1">
                  <a:solidFill>
                    <a:srgbClr val="0070C0"/>
                  </a:solidFill>
                </a:rPr>
                <a:t>and</a:t>
              </a:r>
              <a:r>
                <a:rPr lang="de-DE" dirty="0">
                  <a:solidFill>
                    <a:srgbClr val="0070C0"/>
                  </a:solidFill>
                </a:rPr>
                <a:t> </a:t>
              </a:r>
              <a:r>
                <a:rPr lang="de-DE" dirty="0" err="1">
                  <a:solidFill>
                    <a:srgbClr val="0070C0"/>
                  </a:solidFill>
                </a:rPr>
                <a:t>drop</a:t>
              </a:r>
              <a:r>
                <a:rPr lang="de-DE" dirty="0">
                  <a:solidFill>
                    <a:srgbClr val="0070C0"/>
                  </a:solidFill>
                </a:rPr>
                <a:t> hochladen.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5917C021-DBB4-4D0D-A63F-B2C32D1D63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2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E1352-1FE6-426C-966C-F5298BB0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-20847"/>
            <a:ext cx="7543800" cy="1450757"/>
          </a:xfrm>
        </p:spPr>
        <p:txBody>
          <a:bodyPr>
            <a:normAutofit/>
          </a:bodyPr>
          <a:lstStyle/>
          <a:p>
            <a:r>
              <a:rPr lang="de-DE" dirty="0"/>
              <a:t>Dateien bereitstellen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5F01C7-DADD-42B9-A4A8-DDFDDE23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523"/>
            <a:ext cx="9144000" cy="16262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27B74C9-E914-4C68-BD48-65F30B24E029}"/>
              </a:ext>
            </a:extLst>
          </p:cNvPr>
          <p:cNvSpPr txBox="1"/>
          <p:nvPr/>
        </p:nvSpPr>
        <p:spPr>
          <a:xfrm>
            <a:off x="539552" y="2348880"/>
            <a:ext cx="843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 dem neuen Update (2020) hat </a:t>
            </a:r>
            <a:r>
              <a:rPr lang="de-DE" dirty="0" err="1"/>
              <a:t>Mebis</a:t>
            </a:r>
            <a:r>
              <a:rPr lang="de-DE" dirty="0"/>
              <a:t> eine einfach Funktion „Dateien hier einfügen“ </a:t>
            </a:r>
          </a:p>
          <a:p>
            <a:r>
              <a:rPr lang="de-DE" dirty="0"/>
              <a:t>schon in der Kursansicht erhalten.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F9AF74E-0FFF-4ED4-90FE-AD8482D298DC}"/>
              </a:ext>
            </a:extLst>
          </p:cNvPr>
          <p:cNvCxnSpPr/>
          <p:nvPr/>
        </p:nvCxnSpPr>
        <p:spPr>
          <a:xfrm flipH="1">
            <a:off x="2411760" y="2852936"/>
            <a:ext cx="2448272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FA5C147-5E93-4EDD-8F82-96C2B88F47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9875" y="-90380"/>
            <a:ext cx="1444784" cy="1450757"/>
          </a:xfrm>
        </p:spPr>
        <p:txBody>
          <a:bodyPr/>
          <a:lstStyle/>
          <a:p>
            <a:r>
              <a:rPr lang="de-DE" dirty="0"/>
              <a:t>Start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76" y="2089295"/>
            <a:ext cx="8648567" cy="38884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2960" y="1719963"/>
            <a:ext cx="706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Übersicht über die Startseite von </a:t>
            </a:r>
            <a:r>
              <a:rPr lang="de-DE" dirty="0">
                <a:hlinkClick r:id="rId3"/>
              </a:rPr>
              <a:t>mebis</a:t>
            </a:r>
            <a:r>
              <a:rPr lang="de-DE" dirty="0"/>
              <a:t> (Ohne Account nutzbare Inhalte):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2089295"/>
            <a:ext cx="2656818" cy="4257764"/>
            <a:chOff x="0" y="2089295"/>
            <a:chExt cx="2656818" cy="4257764"/>
          </a:xfrm>
        </p:grpSpPr>
        <p:sp>
          <p:nvSpPr>
            <p:cNvPr id="7" name="Rechteck 6"/>
            <p:cNvSpPr/>
            <p:nvPr/>
          </p:nvSpPr>
          <p:spPr>
            <a:xfrm>
              <a:off x="270576" y="2089295"/>
              <a:ext cx="1061064" cy="38884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0" y="5977727"/>
              <a:ext cx="2656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7030A0"/>
                  </a:solidFill>
                </a:rPr>
                <a:t>Reiter mit Schnellzugriffen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267744" y="3861048"/>
            <a:ext cx="2700258" cy="2501058"/>
            <a:chOff x="2267744" y="3861048"/>
            <a:chExt cx="2700258" cy="2501058"/>
          </a:xfrm>
        </p:grpSpPr>
        <p:sp>
          <p:nvSpPr>
            <p:cNvPr id="10" name="Rechteck 9"/>
            <p:cNvSpPr/>
            <p:nvPr/>
          </p:nvSpPr>
          <p:spPr>
            <a:xfrm>
              <a:off x="2267744" y="3861048"/>
              <a:ext cx="1512168" cy="216024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678914" y="5992774"/>
              <a:ext cx="2289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B050"/>
                  </a:solidFill>
                </a:rPr>
                <a:t>Inhalte des Infoportals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823458" y="3861048"/>
            <a:ext cx="2386944" cy="2504121"/>
            <a:chOff x="3823458" y="3861048"/>
            <a:chExt cx="2386944" cy="2504121"/>
          </a:xfrm>
        </p:grpSpPr>
        <p:sp>
          <p:nvSpPr>
            <p:cNvPr id="13" name="Rechteck 12"/>
            <p:cNvSpPr/>
            <p:nvPr/>
          </p:nvSpPr>
          <p:spPr>
            <a:xfrm>
              <a:off x="3823458" y="3861048"/>
              <a:ext cx="1540630" cy="21602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011548" y="5995837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Mediathek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AF81091E-6283-405C-8572-EFC4AA0FC0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-77887"/>
            <a:ext cx="7543800" cy="1450757"/>
          </a:xfrm>
        </p:spPr>
        <p:txBody>
          <a:bodyPr>
            <a:normAutofit/>
          </a:bodyPr>
          <a:lstStyle/>
          <a:p>
            <a:r>
              <a:rPr lang="de-DE" dirty="0"/>
              <a:t>Dateien bereitstellen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42202"/>
            <a:ext cx="7200800" cy="42627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173" y="6004906"/>
            <a:ext cx="736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Kurs im </a:t>
            </a:r>
            <a:r>
              <a:rPr lang="de-DE" dirty="0" err="1"/>
              <a:t>Betrachtermodus</a:t>
            </a:r>
            <a:r>
              <a:rPr lang="de-DE" dirty="0"/>
              <a:t> mit bereitgestelltem Arbeitsblatt und Textfenstern.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D86B55-9F37-46A5-A38C-E6C99CE269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291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24E1E-E25E-4B3F-82C7-9C500952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 fertig? Dann rein mit der Klasse!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FAED0F-2F6B-408D-9BA7-457082E130FE}"/>
              </a:ext>
            </a:extLst>
          </p:cNvPr>
          <p:cNvSpPr txBox="1"/>
          <p:nvPr/>
        </p:nvSpPr>
        <p:spPr>
          <a:xfrm>
            <a:off x="3923928" y="2991757"/>
            <a:ext cx="201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 den Hut klicken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C8ADBC-251D-4AE9-9364-4C3488C0E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36912"/>
            <a:ext cx="4788024" cy="325983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999B6B3-5354-4AA5-83C2-22A666B89F10}"/>
              </a:ext>
            </a:extLst>
          </p:cNvPr>
          <p:cNvCxnSpPr>
            <a:cxnSpLocks/>
          </p:cNvCxnSpPr>
          <p:nvPr/>
        </p:nvCxnSpPr>
        <p:spPr>
          <a:xfrm flipH="1">
            <a:off x="2483768" y="1988840"/>
            <a:ext cx="3024336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7A054A0-B778-4D75-B21F-3E0D3F798214}"/>
              </a:ext>
            </a:extLst>
          </p:cNvPr>
          <p:cNvSpPr txBox="1"/>
          <p:nvPr/>
        </p:nvSpPr>
        <p:spPr>
          <a:xfrm>
            <a:off x="5508104" y="1817804"/>
            <a:ext cx="309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 „Teilnehmer/innen“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EBB4A7-E960-4EB4-B892-9C75C9E10C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87B78F-7427-449A-A382-9582F500A5AD}"/>
              </a:ext>
            </a:extLst>
          </p:cNvPr>
          <p:cNvSpPr txBox="1"/>
          <p:nvPr/>
        </p:nvSpPr>
        <p:spPr>
          <a:xfrm>
            <a:off x="6300192" y="1772816"/>
            <a:ext cx="296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Klasse einschreiben</a:t>
            </a:r>
          </a:p>
          <a:p>
            <a:pPr marL="285750" indent="-285750">
              <a:buFontTx/>
              <a:buChar char="-"/>
            </a:pPr>
            <a:r>
              <a:rPr lang="de-DE" dirty="0"/>
              <a:t>Nutzer-innen einschreiben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20AEB0-2097-401A-B838-94DD6B21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1" y="2744925"/>
            <a:ext cx="8655437" cy="334837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D30C5FE-F188-487C-81E6-2EF511900C09}"/>
              </a:ext>
            </a:extLst>
          </p:cNvPr>
          <p:cNvCxnSpPr>
            <a:cxnSpLocks/>
          </p:cNvCxnSpPr>
          <p:nvPr/>
        </p:nvCxnSpPr>
        <p:spPr>
          <a:xfrm flipH="1" flipV="1">
            <a:off x="6527969" y="2348880"/>
            <a:ext cx="1068367" cy="208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E7B2A09-DDC7-48A8-AA57-D6463A2F3455}"/>
              </a:ext>
            </a:extLst>
          </p:cNvPr>
          <p:cNvSpPr txBox="1"/>
          <p:nvPr/>
        </p:nvSpPr>
        <p:spPr>
          <a:xfrm>
            <a:off x="2051720" y="840486"/>
            <a:ext cx="668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Einschreibemethoden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EFA62B8-BC1F-4AE8-9643-A40D73FFBD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0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309512"/>
            <a:ext cx="7543800" cy="1450757"/>
          </a:xfrm>
        </p:spPr>
        <p:txBody>
          <a:bodyPr>
            <a:normAutofit/>
          </a:bodyPr>
          <a:lstStyle/>
          <a:p>
            <a:r>
              <a:rPr lang="de-DE" dirty="0"/>
              <a:t>Ausblick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77404" y="2060848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492896"/>
            <a:ext cx="7293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HTML 5 – Schnittstelle: einbetten von </a:t>
            </a:r>
            <a:r>
              <a:rPr lang="de-DE" dirty="0">
                <a:hlinkClick r:id="rId2"/>
              </a:rPr>
              <a:t>Learningapps</a:t>
            </a:r>
            <a:r>
              <a:rPr lang="de-DE" dirty="0"/>
              <a:t> oder </a:t>
            </a:r>
            <a:r>
              <a:rPr lang="de-DE" dirty="0">
                <a:hlinkClick r:id="rId3"/>
              </a:rPr>
              <a:t>GeoGebra</a:t>
            </a:r>
            <a:r>
              <a:rPr lang="de-DE" dirty="0"/>
              <a:t> möglich</a:t>
            </a:r>
          </a:p>
          <a:p>
            <a:r>
              <a:rPr lang="de-DE" dirty="0"/>
              <a:t>Videokonferenztool </a:t>
            </a:r>
          </a:p>
          <a:p>
            <a:r>
              <a:rPr lang="de-DE" dirty="0"/>
              <a:t>Ausbau der Kapazitäten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83B06B-6869-4E8C-90E9-80DE878AB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8005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Anwendungsmöglichkeiten von </a:t>
            </a:r>
            <a:r>
              <a:rPr lang="de-DE" dirty="0" err="1"/>
              <a:t>mebis</a:t>
            </a:r>
            <a:r>
              <a:rPr lang="de-DE" dirty="0"/>
              <a:t>: Linksammlung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2960" y="1844824"/>
            <a:ext cx="36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Broschüre Datenschutz in der Schule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2960" y="2319834"/>
            <a:ext cx="41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Einwilligungserklärung für Kursteilnehmer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2960" y="2774601"/>
            <a:ext cx="384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Leitfaden Umgang mit sozialen Medien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22960" y="3229368"/>
            <a:ext cx="351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Handbuch für </a:t>
            </a:r>
            <a:r>
              <a:rPr lang="de-DE" dirty="0" err="1">
                <a:hlinkClick r:id="rId5"/>
              </a:rPr>
              <a:t>mebis</a:t>
            </a:r>
            <a:r>
              <a:rPr lang="de-DE" dirty="0">
                <a:hlinkClick r:id="rId5"/>
              </a:rPr>
              <a:t>-Koordinatoren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89C69-8F5A-46C1-9675-22F946B442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45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0459" y="-150639"/>
            <a:ext cx="1588800" cy="1450757"/>
          </a:xfrm>
        </p:spPr>
        <p:txBody>
          <a:bodyPr/>
          <a:lstStyle/>
          <a:p>
            <a:r>
              <a:rPr lang="de-DE" dirty="0"/>
              <a:t>Start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76" y="2089295"/>
            <a:ext cx="8648567" cy="38884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2960" y="1719963"/>
            <a:ext cx="688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Übersicht über die Startseite von </a:t>
            </a:r>
            <a:r>
              <a:rPr lang="de-DE" dirty="0">
                <a:hlinkClick r:id="rId3"/>
              </a:rPr>
              <a:t>mebis</a:t>
            </a:r>
            <a:r>
              <a:rPr lang="de-DE" dirty="0"/>
              <a:t> (Mit Account nutzbare Inhalte):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4472318" y="3861048"/>
            <a:ext cx="3439724" cy="2529572"/>
            <a:chOff x="4472318" y="3861048"/>
            <a:chExt cx="3439724" cy="2529572"/>
          </a:xfrm>
        </p:grpSpPr>
        <p:sp>
          <p:nvSpPr>
            <p:cNvPr id="3" name="Rechteck 2"/>
            <p:cNvSpPr/>
            <p:nvPr/>
          </p:nvSpPr>
          <p:spPr>
            <a:xfrm>
              <a:off x="5436096" y="3861048"/>
              <a:ext cx="1512168" cy="21602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4472318" y="6021288"/>
              <a:ext cx="3439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C00000"/>
                  </a:solidFill>
                </a:rPr>
                <a:t>Lernplattform (Ehem. </a:t>
              </a:r>
              <a:r>
                <a:rPr lang="de-DE" dirty="0" err="1">
                  <a:solidFill>
                    <a:srgbClr val="C00000"/>
                  </a:solidFill>
                </a:rPr>
                <a:t>brn-moodle</a:t>
              </a:r>
              <a:r>
                <a:rPr lang="de-DE" dirty="0">
                  <a:solidFill>
                    <a:srgbClr val="C00000"/>
                  </a:solidFill>
                </a:rPr>
                <a:t>)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70576" y="2996952"/>
            <a:ext cx="2865336" cy="3419429"/>
            <a:chOff x="270576" y="2996952"/>
            <a:chExt cx="2865336" cy="3419429"/>
          </a:xfrm>
        </p:grpSpPr>
        <p:sp>
          <p:nvSpPr>
            <p:cNvPr id="7" name="Textfeld 6"/>
            <p:cNvSpPr txBox="1"/>
            <p:nvPr/>
          </p:nvSpPr>
          <p:spPr>
            <a:xfrm>
              <a:off x="270576" y="6047049"/>
              <a:ext cx="286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70C0"/>
                  </a:solidFill>
                </a:rPr>
                <a:t>Vollständiges Prüfungsarchiv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270576" y="2996952"/>
              <a:ext cx="1061064" cy="52570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685F144F-898B-442E-A6F3-36329B2E99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-171400"/>
            <a:ext cx="7543800" cy="1450757"/>
          </a:xfrm>
        </p:spPr>
        <p:txBody>
          <a:bodyPr/>
          <a:lstStyle/>
          <a:p>
            <a:r>
              <a:rPr lang="de-DE" dirty="0"/>
              <a:t>Infoportal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BEC4FC-88DC-41F1-91EF-44C6F4B3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72" y="1844824"/>
            <a:ext cx="6876256" cy="43019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2E9021-D067-4CD7-A4C3-906E14716C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00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-199608"/>
            <a:ext cx="7543800" cy="1450757"/>
          </a:xfrm>
        </p:spPr>
        <p:txBody>
          <a:bodyPr/>
          <a:lstStyle/>
          <a:p>
            <a:r>
              <a:rPr lang="de-DE" dirty="0"/>
              <a:t>Infoportal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44" y="1774329"/>
            <a:ext cx="5688632" cy="4557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224" y="1774329"/>
            <a:ext cx="5837272" cy="45252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98F2C4-D4B0-4642-8FAA-AA26FEE8EC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1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-214438"/>
            <a:ext cx="7543800" cy="1450757"/>
          </a:xfrm>
        </p:spPr>
        <p:txBody>
          <a:bodyPr/>
          <a:lstStyle/>
          <a:p>
            <a:r>
              <a:rPr lang="de-DE" dirty="0"/>
              <a:t>Infoportal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44" y="1774329"/>
            <a:ext cx="5688632" cy="4557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810" y="1804707"/>
            <a:ext cx="5437350" cy="44948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47D3B5-1141-490F-998E-BF59DFAF44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0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-23437"/>
            <a:ext cx="7543800" cy="1450757"/>
          </a:xfrm>
        </p:spPr>
        <p:txBody>
          <a:bodyPr/>
          <a:lstStyle/>
          <a:p>
            <a:r>
              <a:rPr lang="de-DE" dirty="0"/>
              <a:t>Infoportal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51817"/>
            <a:ext cx="8642970" cy="44695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DFA4F9-A0F0-4E7A-985C-1586996C5B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1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-176699"/>
            <a:ext cx="7543800" cy="1450757"/>
          </a:xfrm>
        </p:spPr>
        <p:txBody>
          <a:bodyPr/>
          <a:lstStyle/>
          <a:p>
            <a:r>
              <a:rPr lang="de-DE" dirty="0"/>
              <a:t>Infoportal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552" y="1760268"/>
            <a:ext cx="5486123" cy="45490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7DFA67-7F7B-4FB1-B5B1-C741461383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7022" y="7161"/>
            <a:ext cx="7543800" cy="1450757"/>
          </a:xfrm>
        </p:spPr>
        <p:txBody>
          <a:bodyPr/>
          <a:lstStyle/>
          <a:p>
            <a:r>
              <a:rPr lang="de-DE" dirty="0"/>
              <a:t>Mediathek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5400600" cy="4515787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9512" y="2636912"/>
            <a:ext cx="6965903" cy="1283370"/>
            <a:chOff x="179512" y="2636912"/>
            <a:chExt cx="6965903" cy="1283370"/>
          </a:xfrm>
        </p:grpSpPr>
        <p:sp>
          <p:nvSpPr>
            <p:cNvPr id="4" name="Rechteck 3"/>
            <p:cNvSpPr/>
            <p:nvPr/>
          </p:nvSpPr>
          <p:spPr>
            <a:xfrm>
              <a:off x="179512" y="2636912"/>
              <a:ext cx="4032448" cy="36004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5724128" y="2996952"/>
              <a:ext cx="14212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7030A0"/>
                  </a:solidFill>
                </a:rPr>
                <a:t>Suchfunktion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7030A0"/>
                  </a:solidFill>
                </a:rPr>
                <a:t>Filme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7030A0"/>
                  </a:solidFill>
                </a:rPr>
                <a:t>Podcasts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355976" y="1720825"/>
            <a:ext cx="4788024" cy="646331"/>
            <a:chOff x="4355976" y="1720825"/>
            <a:chExt cx="4788024" cy="646331"/>
          </a:xfrm>
        </p:grpSpPr>
        <p:sp>
          <p:nvSpPr>
            <p:cNvPr id="7" name="Rechteck 6"/>
            <p:cNvSpPr/>
            <p:nvPr/>
          </p:nvSpPr>
          <p:spPr>
            <a:xfrm>
              <a:off x="4355976" y="1772816"/>
              <a:ext cx="1224136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601427" y="1720825"/>
              <a:ext cx="354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B050"/>
                  </a:solidFill>
                </a:rPr>
                <a:t>Mediensammlung (Unterkategorien</a:t>
              </a:r>
            </a:p>
            <a:p>
              <a:r>
                <a:rPr lang="de-DE" dirty="0">
                  <a:solidFill>
                    <a:srgbClr val="00B050"/>
                  </a:solidFill>
                </a:rPr>
                <a:t>möglich)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498F2B7-A4BF-403B-A719-3E96FABBD1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498"/>
            <a:ext cx="2666522" cy="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297</Words>
  <Application>Microsoft Office PowerPoint</Application>
  <PresentationFormat>Bildschirmpräsentation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Rückblick</vt:lpstr>
      <vt:lpstr>Benutzerdefiniertes Design</vt:lpstr>
      <vt:lpstr>mebis</vt:lpstr>
      <vt:lpstr>Start</vt:lpstr>
      <vt:lpstr>Start</vt:lpstr>
      <vt:lpstr>Infoportal</vt:lpstr>
      <vt:lpstr>Infoportal</vt:lpstr>
      <vt:lpstr>Infoportal</vt:lpstr>
      <vt:lpstr>Infoportal</vt:lpstr>
      <vt:lpstr>Infoportal</vt:lpstr>
      <vt:lpstr>Mediathek</vt:lpstr>
      <vt:lpstr>Mediathek</vt:lpstr>
      <vt:lpstr>teachSHARE</vt:lpstr>
      <vt:lpstr>Fortbildungsangebote</vt:lpstr>
      <vt:lpstr>Kurse erstellen</vt:lpstr>
      <vt:lpstr>Kurse erstellen</vt:lpstr>
      <vt:lpstr>Anwendungsmöglichkeiten von mebis: Kurse bearbeiten</vt:lpstr>
      <vt:lpstr>Kurse bearbeiten</vt:lpstr>
      <vt:lpstr>Kurse bearbeiten: Überblick</vt:lpstr>
      <vt:lpstr>Dateien bereitstellen</vt:lpstr>
      <vt:lpstr>Dateien bereitstellen</vt:lpstr>
      <vt:lpstr>Dateien bereitstellen</vt:lpstr>
      <vt:lpstr>Kurs fertig? Dann rein mit der Klasse!</vt:lpstr>
      <vt:lpstr>PowerPoint-Präsentation</vt:lpstr>
      <vt:lpstr>Ausblick</vt:lpstr>
      <vt:lpstr>Anwendungsmöglichkeiten von mebis: Linksammlung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Anwendungs-möglichkeiten von Mebis</dc:title>
  <dc:creator>nik</dc:creator>
  <cp:lastModifiedBy>Harald Siebenkäs</cp:lastModifiedBy>
  <cp:revision>51</cp:revision>
  <cp:lastPrinted>2019-03-21T11:49:35Z</cp:lastPrinted>
  <dcterms:created xsi:type="dcterms:W3CDTF">2018-05-06T04:30:16Z</dcterms:created>
  <dcterms:modified xsi:type="dcterms:W3CDTF">2020-09-28T09:04:34Z</dcterms:modified>
</cp:coreProperties>
</file>